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handoutMasterIdLst>
    <p:handoutMasterId r:id="rId15"/>
  </p:handoutMasterIdLst>
  <p:sldIdLst>
    <p:sldId id="267" r:id="rId5"/>
    <p:sldId id="279" r:id="rId6"/>
    <p:sldId id="282" r:id="rId7"/>
    <p:sldId id="275" r:id="rId8"/>
    <p:sldId id="285" r:id="rId9"/>
    <p:sldId id="286" r:id="rId10"/>
    <p:sldId id="284" r:id="rId11"/>
    <p:sldId id="277" r:id="rId12"/>
    <p:sldId id="283" r:id="rId13"/>
    <p:sldId id="25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99E8309-A06F-42BF-3119-89CF238F3349}" name="Team IrisARC" initials="TI" userId="bf1323e67965b02e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96C7"/>
    <a:srgbClr val="40749B"/>
    <a:srgbClr val="E8F3F8"/>
    <a:srgbClr val="DCEDF6"/>
    <a:srgbClr val="EFEDE3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06799F8-075E-4A3A-A7F6-7FBC6576F1A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712" autoAdjust="0"/>
  </p:normalViewPr>
  <p:slideViewPr>
    <p:cSldViewPr snapToGrid="0">
      <p:cViewPr varScale="1">
        <p:scale>
          <a:sx n="56" d="100"/>
          <a:sy n="56" d="100"/>
        </p:scale>
        <p:origin x="34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28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rul%20IrisARC\Team%20IrisARC%20Dropbox\IrisARC%201\All%20IrisARC\Lensar%20ASCRS%202024%20abstracts\Tran\LENSAR%20AK%20incision%20study%20-%20TRAN%20Updated%203.29.2024_CJ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rul%20IrisARC\Team%20IrisARC%20Dropbox\IrisARC%201\All%20IrisARC\Lensar%20ASCRS%202024%20abstracts\Tran\LENSAR%20AK%20incision%20study%20-%20TRAN%20Updated%203.29.2024_CJ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Graphs!$B$4</c:f>
              <c:strCache>
                <c:ptCount val="1"/>
                <c:pt idx="0">
                  <c:v>Ease of opening of arcuate incisions 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E3-4FC3-974E-E1E562250A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plus"/>
            <c:errValType val="cust"/>
            <c:noEndCap val="0"/>
            <c:plus>
              <c:numRef>
                <c:f>Graphs!$D$4</c:f>
                <c:numCache>
                  <c:formatCode>General</c:formatCode>
                  <c:ptCount val="1"/>
                  <c:pt idx="0">
                    <c:v>0.61429511683395122</c:v>
                  </c:pt>
                </c:numCache>
              </c:numRef>
            </c:plus>
            <c:minus>
              <c:numRef>
                <c:f>Graphs!$D$4</c:f>
                <c:numCache>
                  <c:formatCode>General</c:formatCode>
                  <c:ptCount val="1"/>
                  <c:pt idx="0">
                    <c:v>0.61429511683395122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Graphs!$B$4</c:f>
              <c:strCache>
                <c:ptCount val="1"/>
                <c:pt idx="0">
                  <c:v>Ease of opening of arcuate incisions </c:v>
                </c:pt>
              </c:strCache>
            </c:strRef>
          </c:cat>
          <c:val>
            <c:numRef>
              <c:f>Graphs!$C$4</c:f>
              <c:numCache>
                <c:formatCode>0.00</c:formatCode>
                <c:ptCount val="1"/>
                <c:pt idx="0">
                  <c:v>4.333333333333333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E3-4FC3-974E-E1E562250A2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0"/>
        <c:overlap val="-27"/>
        <c:axId val="406401464"/>
        <c:axId val="406403984"/>
      </c:barChart>
      <c:catAx>
        <c:axId val="406401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403984"/>
        <c:crosses val="autoZero"/>
        <c:auto val="1"/>
        <c:lblAlgn val="ctr"/>
        <c:lblOffset val="100"/>
        <c:noMultiLvlLbl val="0"/>
      </c:catAx>
      <c:valAx>
        <c:axId val="406403984"/>
        <c:scaling>
          <c:orientation val="minMax"/>
          <c:max val="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Mean Score ± SD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40146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Graphs!$B$25:$B$29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Graphs!$C$25:$C$29</c:f>
              <c:numCache>
                <c:formatCode>0.0%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7.407407407407407E-2</c:v>
                </c:pt>
                <c:pt idx="3">
                  <c:v>0.51851851851851849</c:v>
                </c:pt>
                <c:pt idx="4">
                  <c:v>0.40740740740740738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0A-4B05-B855-D29FB8848F2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7"/>
        <c:axId val="402061272"/>
        <c:axId val="402057672"/>
      </c:barChart>
      <c:catAx>
        <c:axId val="402061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2057672"/>
        <c:crosses val="autoZero"/>
        <c:auto val="1"/>
        <c:lblAlgn val="ctr"/>
        <c:lblOffset val="100"/>
        <c:noMultiLvlLbl val="0"/>
      </c:catAx>
      <c:valAx>
        <c:axId val="402057672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Ease of opening of arcuate incisions  score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206127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47F476-161E-4A04-A0FB-965A0EEB43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2E49AB-875B-42C8-941C-0DE0DBD2D3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6B955-9ABA-47D4-BA0F-43D209E6DE06}" type="datetimeFigureOut">
              <a:rPr lang="en-US" smtClean="0"/>
              <a:t>4/5/2024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EFBA4A-EC84-4A1C-951D-F76333FEEC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085306-E124-4DA3-9455-10E28A78FE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AA0D8-202C-4D3D-887A-429ECB6FFB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406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15128" y="1397977"/>
            <a:ext cx="8361229" cy="3007447"/>
          </a:xfrm>
        </p:spPr>
        <p:txBody>
          <a:bodyPr anchor="ctr" anchorCtr="0">
            <a:noAutofit/>
          </a:bodyPr>
          <a:lstStyle>
            <a:lvl1pPr algn="ctr">
              <a:defRPr sz="660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4475023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B77EF04-6424-4B70-94D1-FC932CBBDD9B}" type="datetimeFigureOut">
              <a:rPr lang="en-US" noProof="0" smtClean="0"/>
              <a:t>4/5/2024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L-Shape 12">
            <a:extLst>
              <a:ext uri="{FF2B5EF4-FFF2-40B4-BE49-F238E27FC236}">
                <a16:creationId xmlns:a16="http://schemas.microsoft.com/office/drawing/2014/main" id="{79965FD7-DA9A-4AFB-B8C8-34AC1FEE9F72}"/>
              </a:ext>
            </a:extLst>
          </p:cNvPr>
          <p:cNvSpPr/>
          <p:nvPr userDrawn="1"/>
        </p:nvSpPr>
        <p:spPr>
          <a:xfrm flipV="1">
            <a:off x="887674" y="726883"/>
            <a:ext cx="2772000" cy="4158497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L-Shape 14">
            <a:extLst>
              <a:ext uri="{FF2B5EF4-FFF2-40B4-BE49-F238E27FC236}">
                <a16:creationId xmlns:a16="http://schemas.microsoft.com/office/drawing/2014/main" id="{92465177-72B9-4DCF-8F98-0C79F3EE32EC}"/>
              </a:ext>
            </a:extLst>
          </p:cNvPr>
          <p:cNvSpPr/>
          <p:nvPr userDrawn="1"/>
        </p:nvSpPr>
        <p:spPr>
          <a:xfrm rot="10800000" flipV="1">
            <a:off x="8532326" y="1820272"/>
            <a:ext cx="2772000" cy="4158497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B5516E7A-AEB0-4772-8098-8B0F8B5F1126}"/>
              </a:ext>
            </a:extLst>
          </p:cNvPr>
          <p:cNvSpPr/>
          <p:nvPr userDrawn="1"/>
        </p:nvSpPr>
        <p:spPr>
          <a:xfrm flipV="1">
            <a:off x="752858" y="609652"/>
            <a:ext cx="3152309" cy="4408489"/>
          </a:xfrm>
          <a:prstGeom prst="corner">
            <a:avLst>
              <a:gd name="adj1" fmla="val 6149"/>
              <a:gd name="adj2" fmla="val 681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L-Shape 11">
            <a:extLst>
              <a:ext uri="{FF2B5EF4-FFF2-40B4-BE49-F238E27FC236}">
                <a16:creationId xmlns:a16="http://schemas.microsoft.com/office/drawing/2014/main" id="{E864F603-D3F0-4241-9005-3F6C3BD62BEF}"/>
              </a:ext>
            </a:extLst>
          </p:cNvPr>
          <p:cNvSpPr/>
          <p:nvPr userDrawn="1"/>
        </p:nvSpPr>
        <p:spPr>
          <a:xfrm flipH="1">
            <a:off x="8286318" y="1685652"/>
            <a:ext cx="3152309" cy="4408489"/>
          </a:xfrm>
          <a:prstGeom prst="corner">
            <a:avLst>
              <a:gd name="adj1" fmla="val 6773"/>
              <a:gd name="adj2" fmla="val 681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01295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-1" y="376"/>
            <a:ext cx="6234898" cy="68576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836AFDEB-3C72-49E0-9B45-DC9EFBA6587F}"/>
              </a:ext>
            </a:extLst>
          </p:cNvPr>
          <p:cNvSpPr/>
          <p:nvPr userDrawn="1"/>
        </p:nvSpPr>
        <p:spPr bwMode="white">
          <a:xfrm>
            <a:off x="507591" y="409286"/>
            <a:ext cx="5270049" cy="5945780"/>
          </a:xfrm>
          <a:prstGeom prst="snip2DiagRect">
            <a:avLst>
              <a:gd name="adj1" fmla="val 0"/>
              <a:gd name="adj2" fmla="val 10697"/>
            </a:avLst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30776" y="477366"/>
            <a:ext cx="4644000" cy="1341602"/>
          </a:xfrm>
        </p:spPr>
        <p:txBody>
          <a:bodyPr anchor="ctr" anchorCtr="0">
            <a:normAutofit/>
          </a:bodyPr>
          <a:lstStyle>
            <a:lvl1pPr algn="ctr"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0775" y="1966451"/>
            <a:ext cx="4644001" cy="4388615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7591" y="6453386"/>
            <a:ext cx="120457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77EF04-6424-4B70-94D1-FC932CBBDD9B}" type="datetimeFigureOut">
              <a:rPr lang="en-US" noProof="0" smtClean="0"/>
              <a:pPr/>
              <a:t>4/5/2024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0396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6234897" y="-376"/>
            <a:ext cx="144000" cy="68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L-Shape 11">
            <a:extLst>
              <a:ext uri="{FF2B5EF4-FFF2-40B4-BE49-F238E27FC236}">
                <a16:creationId xmlns:a16="http://schemas.microsoft.com/office/drawing/2014/main" id="{26A5AA85-E28D-4647-B000-742C83A8047D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6845770" y="372071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2"/>
              </a:solidFill>
            </a:endParaRPr>
          </a:p>
        </p:txBody>
      </p:sp>
      <p:sp>
        <p:nvSpPr>
          <p:cNvPr id="13" name="L-Shape 12">
            <a:extLst>
              <a:ext uri="{FF2B5EF4-FFF2-40B4-BE49-F238E27FC236}">
                <a16:creationId xmlns:a16="http://schemas.microsoft.com/office/drawing/2014/main" id="{C3CD9875-0A2E-4F4D-ACB7-87DD98EED9D0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11058438" y="5819525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2"/>
              </a:solidFill>
            </a:endParaRP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57F3340-8A42-40F0-BF5B-EEF6E3E88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6246" y="668595"/>
            <a:ext cx="4646651" cy="5383413"/>
          </a:xfrm>
          <a:custGeom>
            <a:avLst/>
            <a:gdLst>
              <a:gd name="connsiteX0" fmla="*/ 0 w 4646651"/>
              <a:gd name="connsiteY0" fmla="*/ 0 h 5383413"/>
              <a:gd name="connsiteX1" fmla="*/ 4168046 w 4646651"/>
              <a:gd name="connsiteY1" fmla="*/ 0 h 5383413"/>
              <a:gd name="connsiteX2" fmla="*/ 4646651 w 4646651"/>
              <a:gd name="connsiteY2" fmla="*/ 478605 h 5383413"/>
              <a:gd name="connsiteX3" fmla="*/ 4646651 w 4646651"/>
              <a:gd name="connsiteY3" fmla="*/ 5383413 h 5383413"/>
              <a:gd name="connsiteX4" fmla="*/ 478605 w 4646651"/>
              <a:gd name="connsiteY4" fmla="*/ 5383413 h 5383413"/>
              <a:gd name="connsiteX5" fmla="*/ 0 w 4646651"/>
              <a:gd name="connsiteY5" fmla="*/ 4904808 h 5383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6651" h="5383413">
                <a:moveTo>
                  <a:pt x="0" y="0"/>
                </a:moveTo>
                <a:lnTo>
                  <a:pt x="4168046" y="0"/>
                </a:lnTo>
                <a:lnTo>
                  <a:pt x="4646651" y="478605"/>
                </a:lnTo>
                <a:lnTo>
                  <a:pt x="4646651" y="5383413"/>
                </a:lnTo>
                <a:lnTo>
                  <a:pt x="478605" y="5383413"/>
                </a:lnTo>
                <a:lnTo>
                  <a:pt x="0" y="4904808"/>
                </a:lnTo>
                <a:close/>
              </a:path>
            </a:pathLst>
          </a:custGeom>
          <a:ln w="57150"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L-Shape 19">
            <a:extLst>
              <a:ext uri="{FF2B5EF4-FFF2-40B4-BE49-F238E27FC236}">
                <a16:creationId xmlns:a16="http://schemas.microsoft.com/office/drawing/2014/main" id="{CC096F9F-3AD4-4FC8-823F-DBD962E2E1C6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11021316" y="361496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2"/>
              </a:solidFill>
            </a:endParaRPr>
          </a:p>
        </p:txBody>
      </p:sp>
      <p:sp>
        <p:nvSpPr>
          <p:cNvPr id="21" name="L-Shape 20">
            <a:extLst>
              <a:ext uri="{FF2B5EF4-FFF2-40B4-BE49-F238E27FC236}">
                <a16:creationId xmlns:a16="http://schemas.microsoft.com/office/drawing/2014/main" id="{9CFFEAD0-9992-49A8-A068-3357E08CD7C0}"/>
              </a:ext>
            </a:extLst>
          </p:cNvPr>
          <p:cNvSpPr>
            <a:spLocks noChangeAspect="1"/>
          </p:cNvSpPr>
          <p:nvPr userDrawn="1"/>
        </p:nvSpPr>
        <p:spPr>
          <a:xfrm>
            <a:off x="6865431" y="5819524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2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470145D-417E-4648-AB08-0A7974A629E0}"/>
              </a:ext>
            </a:extLst>
          </p:cNvPr>
          <p:cNvCxnSpPr/>
          <p:nvPr userDrawn="1"/>
        </p:nvCxnSpPr>
        <p:spPr>
          <a:xfrm>
            <a:off x="7118556" y="1789472"/>
            <a:ext cx="428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789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-1" y="376"/>
            <a:ext cx="5107710" cy="68576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6486" y="986268"/>
            <a:ext cx="3827272" cy="1341602"/>
          </a:xfrm>
        </p:spPr>
        <p:txBody>
          <a:bodyPr anchor="ctr" anchorCtr="0">
            <a:normAutofit/>
          </a:bodyPr>
          <a:lstStyle>
            <a:lvl1pPr algn="ctr">
              <a:lnSpc>
                <a:spcPct val="840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6486" y="2458398"/>
            <a:ext cx="3827272" cy="3361125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Rectangle 8" title="Divider Bar"/>
          <p:cNvSpPr/>
          <p:nvPr/>
        </p:nvSpPr>
        <p:spPr>
          <a:xfrm>
            <a:off x="5100245" y="0"/>
            <a:ext cx="144000" cy="6867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L-Shape 11">
            <a:extLst>
              <a:ext uri="{FF2B5EF4-FFF2-40B4-BE49-F238E27FC236}">
                <a16:creationId xmlns:a16="http://schemas.microsoft.com/office/drawing/2014/main" id="{26A5AA85-E28D-4647-B000-742C83A8047D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5655470" y="361496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2"/>
              </a:solidFill>
            </a:endParaRPr>
          </a:p>
        </p:txBody>
      </p:sp>
      <p:sp>
        <p:nvSpPr>
          <p:cNvPr id="13" name="L-Shape 12">
            <a:extLst>
              <a:ext uri="{FF2B5EF4-FFF2-40B4-BE49-F238E27FC236}">
                <a16:creationId xmlns:a16="http://schemas.microsoft.com/office/drawing/2014/main" id="{C3CD9875-0A2E-4F4D-ACB7-87DD98EED9D0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11058438" y="5819525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2"/>
              </a:solidFill>
            </a:endParaRPr>
          </a:p>
        </p:txBody>
      </p:sp>
      <p:sp>
        <p:nvSpPr>
          <p:cNvPr id="20" name="L-Shape 19">
            <a:extLst>
              <a:ext uri="{FF2B5EF4-FFF2-40B4-BE49-F238E27FC236}">
                <a16:creationId xmlns:a16="http://schemas.microsoft.com/office/drawing/2014/main" id="{CC096F9F-3AD4-4FC8-823F-DBD962E2E1C6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11021316" y="361496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2"/>
              </a:solidFill>
            </a:endParaRPr>
          </a:p>
        </p:txBody>
      </p:sp>
      <p:sp>
        <p:nvSpPr>
          <p:cNvPr id="21" name="L-Shape 20">
            <a:extLst>
              <a:ext uri="{FF2B5EF4-FFF2-40B4-BE49-F238E27FC236}">
                <a16:creationId xmlns:a16="http://schemas.microsoft.com/office/drawing/2014/main" id="{9CFFEAD0-9992-49A8-A068-3357E08CD7C0}"/>
              </a:ext>
            </a:extLst>
          </p:cNvPr>
          <p:cNvSpPr>
            <a:spLocks noChangeAspect="1"/>
          </p:cNvSpPr>
          <p:nvPr userDrawn="1"/>
        </p:nvSpPr>
        <p:spPr>
          <a:xfrm>
            <a:off x="5655470" y="5819524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80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-1" y="376"/>
            <a:ext cx="5107710" cy="68576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6486" y="986268"/>
            <a:ext cx="3827272" cy="1341602"/>
          </a:xfrm>
        </p:spPr>
        <p:txBody>
          <a:bodyPr anchor="ctr" anchorCtr="0">
            <a:normAutofit/>
          </a:bodyPr>
          <a:lstStyle>
            <a:lvl1pPr algn="ctr">
              <a:lnSpc>
                <a:spcPct val="840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6486" y="2458398"/>
            <a:ext cx="3827272" cy="3361125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Rectangle 8" title="Divider Bar"/>
          <p:cNvSpPr/>
          <p:nvPr/>
        </p:nvSpPr>
        <p:spPr>
          <a:xfrm>
            <a:off x="5100245" y="0"/>
            <a:ext cx="144000" cy="6867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22546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77EF04-6424-4B70-94D1-FC932CBBDD9B}" type="datetimeFigureOut">
              <a:rPr lang="en-US" noProof="0" smtClean="0"/>
              <a:t>4/5/2024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L-Shape 8">
            <a:extLst>
              <a:ext uri="{FF2B5EF4-FFF2-40B4-BE49-F238E27FC236}">
                <a16:creationId xmlns:a16="http://schemas.microsoft.com/office/drawing/2014/main" id="{BF5B4C6D-2825-4690-8D32-39CBF5E0F7E6}"/>
              </a:ext>
            </a:extLst>
          </p:cNvPr>
          <p:cNvSpPr/>
          <p:nvPr userDrawn="1"/>
        </p:nvSpPr>
        <p:spPr>
          <a:xfrm rot="10800000" flipV="1">
            <a:off x="8532326" y="1820272"/>
            <a:ext cx="2772000" cy="4158497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DFD43940-6D78-4E75-BDB6-8792768BB894}"/>
              </a:ext>
            </a:extLst>
          </p:cNvPr>
          <p:cNvSpPr/>
          <p:nvPr userDrawn="1"/>
        </p:nvSpPr>
        <p:spPr>
          <a:xfrm flipH="1">
            <a:off x="8286318" y="1685652"/>
            <a:ext cx="3152309" cy="4408489"/>
          </a:xfrm>
          <a:prstGeom prst="corner">
            <a:avLst>
              <a:gd name="adj1" fmla="val 5837"/>
              <a:gd name="adj2" fmla="val 650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59214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EF04-6424-4B70-94D1-FC932CBBDD9B}" type="datetimeFigureOut">
              <a:rPr lang="en-US" noProof="0" smtClean="0"/>
              <a:t>4/5/2024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68850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EF04-6424-4B70-94D1-FC932CBBDD9B}" type="datetimeFigureOut">
              <a:rPr lang="en-US" noProof="0" smtClean="0"/>
              <a:t>4/5/2024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L-Shape 10">
            <a:extLst>
              <a:ext uri="{FF2B5EF4-FFF2-40B4-BE49-F238E27FC236}">
                <a16:creationId xmlns:a16="http://schemas.microsoft.com/office/drawing/2014/main" id="{91236E78-C797-4C31-BA0C-DB193BAF6D2D}"/>
              </a:ext>
            </a:extLst>
          </p:cNvPr>
          <p:cNvSpPr/>
          <p:nvPr userDrawn="1"/>
        </p:nvSpPr>
        <p:spPr>
          <a:xfrm rot="10800000" flipV="1">
            <a:off x="8391654" y="1873024"/>
            <a:ext cx="2772000" cy="4158497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L-Shape 9">
            <a:extLst>
              <a:ext uri="{FF2B5EF4-FFF2-40B4-BE49-F238E27FC236}">
                <a16:creationId xmlns:a16="http://schemas.microsoft.com/office/drawing/2014/main" id="{BFA658F0-F295-40A9-8BA8-1F6CBDFBBE09}"/>
              </a:ext>
            </a:extLst>
          </p:cNvPr>
          <p:cNvSpPr/>
          <p:nvPr userDrawn="1"/>
        </p:nvSpPr>
        <p:spPr>
          <a:xfrm flipH="1">
            <a:off x="8152968" y="1752327"/>
            <a:ext cx="3152309" cy="4408489"/>
          </a:xfrm>
          <a:prstGeom prst="corner">
            <a:avLst>
              <a:gd name="adj1" fmla="val 7085"/>
              <a:gd name="adj2" fmla="val 775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40073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EF04-6424-4B70-94D1-FC932CBBDD9B}" type="datetimeFigureOut">
              <a:rPr lang="en-US" noProof="0" smtClean="0"/>
              <a:t>4/5/2024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72544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EF04-6424-4B70-94D1-FC932CBBDD9B}" type="datetimeFigureOut">
              <a:rPr lang="en-US" noProof="0" smtClean="0"/>
              <a:t>4/5/2024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FD1631-6749-4027-9415-B72D163BBD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60471" y="2297695"/>
            <a:ext cx="9071059" cy="2767600"/>
          </a:xfrm>
        </p:spPr>
        <p:txBody>
          <a:bodyPr anchor="ctr"/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6103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EF04-6424-4B70-94D1-FC932CBBDD9B}" type="datetimeFigureOut">
              <a:rPr lang="en-US" noProof="0" smtClean="0"/>
              <a:t>4/5/2024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9014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Second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-Shape 9">
            <a:extLst>
              <a:ext uri="{FF2B5EF4-FFF2-40B4-BE49-F238E27FC236}">
                <a16:creationId xmlns:a16="http://schemas.microsoft.com/office/drawing/2014/main" id="{13412040-642F-40C5-8AB5-C0E8D41B481B}"/>
              </a:ext>
            </a:extLst>
          </p:cNvPr>
          <p:cNvSpPr/>
          <p:nvPr userDrawn="1"/>
        </p:nvSpPr>
        <p:spPr>
          <a:xfrm flipV="1">
            <a:off x="870090" y="709300"/>
            <a:ext cx="2772000" cy="2772000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 title="Side bar">
            <a:extLst>
              <a:ext uri="{FF2B5EF4-FFF2-40B4-BE49-F238E27FC236}">
                <a16:creationId xmlns:a16="http://schemas.microsoft.com/office/drawing/2014/main" id="{BADD331D-DA8D-4D47-A2BB-F4875FDB16A4}"/>
              </a:ext>
            </a:extLst>
          </p:cNvPr>
          <p:cNvSpPr/>
          <p:nvPr userDrawn="1"/>
        </p:nvSpPr>
        <p:spPr>
          <a:xfrm rot="5400000">
            <a:off x="5791174" y="457175"/>
            <a:ext cx="609651" cy="1219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97977" y="1151796"/>
            <a:ext cx="9504485" cy="3007447"/>
          </a:xfrm>
        </p:spPr>
        <p:txBody>
          <a:bodyPr anchor="ctr" anchorCtr="0">
            <a:noAutofit/>
          </a:bodyPr>
          <a:lstStyle>
            <a:lvl1pPr algn="ctr">
              <a:defRPr sz="6600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7977" y="4897053"/>
            <a:ext cx="950448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3B77EF04-6424-4B70-94D1-FC932CBBDD9B}" type="datetimeFigureOut">
              <a:rPr lang="en-US" noProof="0" smtClean="0"/>
              <a:pPr/>
              <a:t>4/5/2024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38049E5-7B53-4E85-8972-7D6C4BCE5BB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L-Shape 10">
            <a:extLst>
              <a:ext uri="{FF2B5EF4-FFF2-40B4-BE49-F238E27FC236}">
                <a16:creationId xmlns:a16="http://schemas.microsoft.com/office/drawing/2014/main" id="{68D376A1-CC76-4C90-B2CF-F89EA13E7942}"/>
              </a:ext>
            </a:extLst>
          </p:cNvPr>
          <p:cNvSpPr/>
          <p:nvPr userDrawn="1"/>
        </p:nvSpPr>
        <p:spPr>
          <a:xfrm rot="10800000" flipV="1">
            <a:off x="8549910" y="1820273"/>
            <a:ext cx="2772000" cy="2772000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B5516E7A-AEB0-4772-8098-8B0F8B5F1126}"/>
              </a:ext>
            </a:extLst>
          </p:cNvPr>
          <p:cNvSpPr/>
          <p:nvPr userDrawn="1"/>
        </p:nvSpPr>
        <p:spPr>
          <a:xfrm flipV="1">
            <a:off x="752858" y="609652"/>
            <a:ext cx="3152309" cy="3007448"/>
          </a:xfrm>
          <a:prstGeom prst="corner">
            <a:avLst>
              <a:gd name="adj1" fmla="val 6089"/>
              <a:gd name="adj2" fmla="val 6769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L-Shape 11">
            <a:extLst>
              <a:ext uri="{FF2B5EF4-FFF2-40B4-BE49-F238E27FC236}">
                <a16:creationId xmlns:a16="http://schemas.microsoft.com/office/drawing/2014/main" id="{E864F603-D3F0-4241-9005-3F6C3BD62BEF}"/>
              </a:ext>
            </a:extLst>
          </p:cNvPr>
          <p:cNvSpPr/>
          <p:nvPr userDrawn="1"/>
        </p:nvSpPr>
        <p:spPr>
          <a:xfrm flipH="1">
            <a:off x="8286317" y="1685653"/>
            <a:ext cx="3152309" cy="3007448"/>
          </a:xfrm>
          <a:prstGeom prst="corner">
            <a:avLst>
              <a:gd name="adj1" fmla="val 6089"/>
              <a:gd name="adj2" fmla="val 6442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33502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68556" y="384689"/>
            <a:ext cx="10090727" cy="720213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1468584"/>
            <a:ext cx="10090727" cy="468282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EF04-6424-4B70-94D1-FC932CBBDD9B}" type="datetimeFigureOut">
              <a:rPr lang="en-US" noProof="0" smtClean="0"/>
              <a:t>4/5/2024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BEFB83C-E1EC-41AC-BFF6-9D094E2D43C6}"/>
              </a:ext>
            </a:extLst>
          </p:cNvPr>
          <p:cNvCxnSpPr>
            <a:cxnSpLocks/>
          </p:cNvCxnSpPr>
          <p:nvPr userDrawn="1"/>
        </p:nvCxnSpPr>
        <p:spPr>
          <a:xfrm>
            <a:off x="1435157" y="1104902"/>
            <a:ext cx="10027169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941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0A2BD38-4A6C-44EB-900D-A3E3AE37854F}"/>
              </a:ext>
            </a:extLst>
          </p:cNvPr>
          <p:cNvSpPr/>
          <p:nvPr userDrawn="1"/>
        </p:nvSpPr>
        <p:spPr>
          <a:xfrm>
            <a:off x="6581723" y="404614"/>
            <a:ext cx="5191176" cy="60487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222C1B9-FA56-4CEA-AD98-25A595D942F8}"/>
              </a:ext>
            </a:extLst>
          </p:cNvPr>
          <p:cNvSpPr/>
          <p:nvPr userDrawn="1"/>
        </p:nvSpPr>
        <p:spPr bwMode="white">
          <a:xfrm>
            <a:off x="7040199" y="564425"/>
            <a:ext cx="4356000" cy="4464000"/>
          </a:xfrm>
          <a:prstGeom prst="ellipse">
            <a:avLst/>
          </a:prstGeom>
          <a:noFill/>
          <a:ln w="12382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 title="Background Shape"/>
          <p:cNvSpPr/>
          <p:nvPr/>
        </p:nvSpPr>
        <p:spPr>
          <a:xfrm>
            <a:off x="0" y="376"/>
            <a:ext cx="6096000" cy="68576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586246" y="400665"/>
            <a:ext cx="4858460" cy="1428136"/>
          </a:xfrm>
        </p:spPr>
        <p:txBody>
          <a:bodyPr anchor="ctr" anchorCtr="0">
            <a:noAutofit/>
          </a:bodyPr>
          <a:lstStyle>
            <a:lvl1pPr algn="ctr"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6246" y="2113935"/>
            <a:ext cx="4858460" cy="4247186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246" y="6443554"/>
            <a:ext cx="132432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77EF04-6424-4B70-94D1-FC932CBBDD9B}" type="datetimeFigureOut">
              <a:rPr lang="en-US" noProof="0" smtClean="0"/>
              <a:pPr/>
              <a:t>4/5/2024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25377" y="6453386"/>
            <a:ext cx="2619329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87939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6024000" y="0"/>
            <a:ext cx="144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A21C7D74-31FD-4638-819B-6F7351A17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47294" y="5188236"/>
            <a:ext cx="4858459" cy="1126906"/>
          </a:xfrm>
          <a:solidFill>
            <a:schemeClr val="bg2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1pPr>
            <a:lvl2pPr marL="530352" indent="0" algn="ctr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2pPr>
            <a:lvl3pPr marL="987552" indent="0" algn="ctr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3pPr>
            <a:lvl4pPr marL="1444752" indent="0" algn="ctr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1901952" indent="0" algn="ctr">
              <a:buNone/>
              <a:defRPr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L-Shape 20">
            <a:extLst>
              <a:ext uri="{FF2B5EF4-FFF2-40B4-BE49-F238E27FC236}">
                <a16:creationId xmlns:a16="http://schemas.microsoft.com/office/drawing/2014/main" id="{CB430D22-8AAF-444F-A6CE-7C02859083DF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516927" y="335049"/>
            <a:ext cx="403201" cy="39561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L-Shape 22">
            <a:extLst>
              <a:ext uri="{FF2B5EF4-FFF2-40B4-BE49-F238E27FC236}">
                <a16:creationId xmlns:a16="http://schemas.microsoft.com/office/drawing/2014/main" id="{0D8BA010-8544-4718-9EA3-B0248C963FD4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5085711" y="330291"/>
            <a:ext cx="410929" cy="403201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L-Shape 23">
            <a:extLst>
              <a:ext uri="{FF2B5EF4-FFF2-40B4-BE49-F238E27FC236}">
                <a16:creationId xmlns:a16="http://schemas.microsoft.com/office/drawing/2014/main" id="{C0FFB550-21A6-456B-BA1A-EF145674866C}"/>
              </a:ext>
            </a:extLst>
          </p:cNvPr>
          <p:cNvSpPr>
            <a:spLocks noChangeAspect="1"/>
          </p:cNvSpPr>
          <p:nvPr userDrawn="1"/>
        </p:nvSpPr>
        <p:spPr>
          <a:xfrm>
            <a:off x="522817" y="1476927"/>
            <a:ext cx="403201" cy="39561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L-Shape 24">
            <a:extLst>
              <a:ext uri="{FF2B5EF4-FFF2-40B4-BE49-F238E27FC236}">
                <a16:creationId xmlns:a16="http://schemas.microsoft.com/office/drawing/2014/main" id="{70EF88E9-8CAC-422B-A9A6-D9FD1F17DAE2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5081769" y="1482001"/>
            <a:ext cx="410929" cy="403201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08449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E26F8FC-252F-99FE-D2AC-61D138A28FC4}"/>
              </a:ext>
            </a:extLst>
          </p:cNvPr>
          <p:cNvSpPr/>
          <p:nvPr userDrawn="1"/>
        </p:nvSpPr>
        <p:spPr>
          <a:xfrm>
            <a:off x="419888" y="459208"/>
            <a:ext cx="5191176" cy="6048772"/>
          </a:xfrm>
          <a:prstGeom prst="rect">
            <a:avLst/>
          </a:prstGeom>
          <a:solidFill>
            <a:schemeClr val="accent3"/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62B048C-6E86-DD8F-FD22-E91D98238730}"/>
              </a:ext>
            </a:extLst>
          </p:cNvPr>
          <p:cNvSpPr/>
          <p:nvPr userDrawn="1"/>
        </p:nvSpPr>
        <p:spPr bwMode="white">
          <a:xfrm>
            <a:off x="837476" y="1251594"/>
            <a:ext cx="4356000" cy="4464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3825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 title="Background Shape"/>
          <p:cNvSpPr/>
          <p:nvPr/>
        </p:nvSpPr>
        <p:spPr>
          <a:xfrm>
            <a:off x="6179117" y="376"/>
            <a:ext cx="6096000" cy="68576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752604" y="2914492"/>
            <a:ext cx="4858460" cy="1428136"/>
          </a:xfrm>
        </p:spPr>
        <p:txBody>
          <a:bodyPr anchor="ctr" anchorCtr="0">
            <a:noAutofit/>
          </a:bodyPr>
          <a:lstStyle>
            <a:lvl1pPr algn="ctr"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0723" y="1305407"/>
            <a:ext cx="4858460" cy="4247186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246" y="6443554"/>
            <a:ext cx="132432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77EF04-6424-4B70-94D1-FC932CBBDD9B}" type="datetimeFigureOut">
              <a:rPr lang="en-US" noProof="0" smtClean="0"/>
              <a:pPr/>
              <a:t>4/5/2024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25377" y="6453386"/>
            <a:ext cx="2619329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15" name="Rectangle 14" title="Side bar">
            <a:extLst>
              <a:ext uri="{FF2B5EF4-FFF2-40B4-BE49-F238E27FC236}">
                <a16:creationId xmlns:a16="http://schemas.microsoft.com/office/drawing/2014/main" id="{2CBF835A-1070-5164-88DC-4DD1C3CE71CF}"/>
              </a:ext>
            </a:extLst>
          </p:cNvPr>
          <p:cNvSpPr/>
          <p:nvPr userDrawn="1"/>
        </p:nvSpPr>
        <p:spPr>
          <a:xfrm>
            <a:off x="6041007" y="0"/>
            <a:ext cx="144000" cy="68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1203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 with Caption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E26F8FC-252F-99FE-D2AC-61D138A28FC4}"/>
              </a:ext>
            </a:extLst>
          </p:cNvPr>
          <p:cNvSpPr/>
          <p:nvPr userDrawn="1"/>
        </p:nvSpPr>
        <p:spPr>
          <a:xfrm>
            <a:off x="419888" y="459208"/>
            <a:ext cx="5191176" cy="6048772"/>
          </a:xfrm>
          <a:prstGeom prst="rect">
            <a:avLst/>
          </a:prstGeom>
          <a:solidFill>
            <a:schemeClr val="accent3"/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62B048C-6E86-DD8F-FD22-E91D98238730}"/>
              </a:ext>
            </a:extLst>
          </p:cNvPr>
          <p:cNvSpPr/>
          <p:nvPr userDrawn="1"/>
        </p:nvSpPr>
        <p:spPr bwMode="white">
          <a:xfrm>
            <a:off x="837476" y="1251594"/>
            <a:ext cx="4356000" cy="4464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3825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 title="Background Shape"/>
          <p:cNvSpPr/>
          <p:nvPr/>
        </p:nvSpPr>
        <p:spPr>
          <a:xfrm>
            <a:off x="6179117" y="376"/>
            <a:ext cx="6096000" cy="6857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752604" y="2914492"/>
            <a:ext cx="4858460" cy="1428136"/>
          </a:xfrm>
        </p:spPr>
        <p:txBody>
          <a:bodyPr anchor="ctr" anchorCtr="0">
            <a:noAutofit/>
          </a:bodyPr>
          <a:lstStyle>
            <a:lvl1pPr algn="ctr"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0723" y="1305407"/>
            <a:ext cx="4858460" cy="4247186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246" y="6443554"/>
            <a:ext cx="132432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77EF04-6424-4B70-94D1-FC932CBBDD9B}" type="datetimeFigureOut">
              <a:rPr lang="en-US" noProof="0" smtClean="0"/>
              <a:pPr/>
              <a:t>4/5/2024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25377" y="6453386"/>
            <a:ext cx="2619329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15" name="Rectangle 14" title="Side bar">
            <a:extLst>
              <a:ext uri="{FF2B5EF4-FFF2-40B4-BE49-F238E27FC236}">
                <a16:creationId xmlns:a16="http://schemas.microsoft.com/office/drawing/2014/main" id="{2CBF835A-1070-5164-88DC-4DD1C3CE71CF}"/>
              </a:ext>
            </a:extLst>
          </p:cNvPr>
          <p:cNvSpPr/>
          <p:nvPr userDrawn="1"/>
        </p:nvSpPr>
        <p:spPr>
          <a:xfrm>
            <a:off x="6041007" y="0"/>
            <a:ext cx="144000" cy="68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9592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 with Caption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E26F8FC-252F-99FE-D2AC-61D138A28FC4}"/>
              </a:ext>
            </a:extLst>
          </p:cNvPr>
          <p:cNvSpPr/>
          <p:nvPr userDrawn="1"/>
        </p:nvSpPr>
        <p:spPr>
          <a:xfrm>
            <a:off x="419888" y="512138"/>
            <a:ext cx="4152112" cy="5833725"/>
          </a:xfrm>
          <a:prstGeom prst="rect">
            <a:avLst/>
          </a:prstGeom>
          <a:solidFill>
            <a:schemeClr val="accent3"/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 title="Background Shape"/>
          <p:cNvSpPr/>
          <p:nvPr/>
        </p:nvSpPr>
        <p:spPr>
          <a:xfrm>
            <a:off x="6179117" y="376"/>
            <a:ext cx="6096000" cy="6857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752604" y="2914492"/>
            <a:ext cx="3588487" cy="1428136"/>
          </a:xfrm>
        </p:spPr>
        <p:txBody>
          <a:bodyPr anchor="ctr" anchorCtr="0">
            <a:noAutofit/>
          </a:bodyPr>
          <a:lstStyle>
            <a:lvl1pPr algn="ctr"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0723" y="1305407"/>
            <a:ext cx="4858460" cy="4247186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246" y="6443554"/>
            <a:ext cx="132432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77EF04-6424-4B70-94D1-FC932CBBDD9B}" type="datetimeFigureOut">
              <a:rPr lang="en-US" noProof="0" smtClean="0"/>
              <a:pPr/>
              <a:t>4/5/2024</a:t>
            </a:fld>
            <a:endParaRPr lang="en-US" noProof="0" dirty="0"/>
          </a:p>
        </p:txBody>
      </p:sp>
      <p:sp>
        <p:nvSpPr>
          <p:cNvPr id="3" name="Rectangle 2" title="Side bar">
            <a:extLst>
              <a:ext uri="{FF2B5EF4-FFF2-40B4-BE49-F238E27FC236}">
                <a16:creationId xmlns:a16="http://schemas.microsoft.com/office/drawing/2014/main" id="{9C46082B-F4A8-FDD7-4114-8CE3FB0EB7AA}"/>
              </a:ext>
            </a:extLst>
          </p:cNvPr>
          <p:cNvSpPr/>
          <p:nvPr userDrawn="1"/>
        </p:nvSpPr>
        <p:spPr>
          <a:xfrm>
            <a:off x="5099757" y="472"/>
            <a:ext cx="144000" cy="68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 title="Side bar">
            <a:extLst>
              <a:ext uri="{FF2B5EF4-FFF2-40B4-BE49-F238E27FC236}">
                <a16:creationId xmlns:a16="http://schemas.microsoft.com/office/drawing/2014/main" id="{2F7F6F20-2D41-6E82-0D6E-007C4729F075}"/>
              </a:ext>
            </a:extLst>
          </p:cNvPr>
          <p:cNvSpPr/>
          <p:nvPr userDrawn="1"/>
        </p:nvSpPr>
        <p:spPr>
          <a:xfrm>
            <a:off x="4955757" y="848"/>
            <a:ext cx="144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4765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0A2BD38-4A6C-44EB-900D-A3E3AE37854F}"/>
              </a:ext>
            </a:extLst>
          </p:cNvPr>
          <p:cNvSpPr/>
          <p:nvPr userDrawn="1"/>
        </p:nvSpPr>
        <p:spPr>
          <a:xfrm>
            <a:off x="6581723" y="404614"/>
            <a:ext cx="5191176" cy="604877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36000">
                <a:schemeClr val="tx2"/>
              </a:gs>
              <a:gs pos="69000">
                <a:schemeClr val="tx2">
                  <a:lumMod val="75000"/>
                </a:schemeClr>
              </a:gs>
              <a:gs pos="97000">
                <a:schemeClr val="tx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 title="Background Shape"/>
          <p:cNvSpPr/>
          <p:nvPr/>
        </p:nvSpPr>
        <p:spPr>
          <a:xfrm>
            <a:off x="0" y="376"/>
            <a:ext cx="6096000" cy="68576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586246" y="400665"/>
            <a:ext cx="4858460" cy="1428136"/>
          </a:xfrm>
        </p:spPr>
        <p:txBody>
          <a:bodyPr anchor="ctr" anchorCtr="0">
            <a:noAutofit/>
          </a:bodyPr>
          <a:lstStyle>
            <a:lvl1pPr algn="ctr"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6246" y="2113935"/>
            <a:ext cx="4858460" cy="4247186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246" y="6443554"/>
            <a:ext cx="132432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77EF04-6424-4B70-94D1-FC932CBBDD9B}" type="datetimeFigureOut">
              <a:rPr lang="en-US" noProof="0" smtClean="0"/>
              <a:pPr/>
              <a:t>4/5/2024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25377" y="6453386"/>
            <a:ext cx="2619329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87939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6024000" y="0"/>
            <a:ext cx="144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L-Shape 20">
            <a:extLst>
              <a:ext uri="{FF2B5EF4-FFF2-40B4-BE49-F238E27FC236}">
                <a16:creationId xmlns:a16="http://schemas.microsoft.com/office/drawing/2014/main" id="{CB430D22-8AAF-444F-A6CE-7C02859083DF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516927" y="335049"/>
            <a:ext cx="403201" cy="39561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L-Shape 22">
            <a:extLst>
              <a:ext uri="{FF2B5EF4-FFF2-40B4-BE49-F238E27FC236}">
                <a16:creationId xmlns:a16="http://schemas.microsoft.com/office/drawing/2014/main" id="{0D8BA010-8544-4718-9EA3-B0248C963FD4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5085711" y="330291"/>
            <a:ext cx="410929" cy="403201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L-Shape 23">
            <a:extLst>
              <a:ext uri="{FF2B5EF4-FFF2-40B4-BE49-F238E27FC236}">
                <a16:creationId xmlns:a16="http://schemas.microsoft.com/office/drawing/2014/main" id="{C0FFB550-21A6-456B-BA1A-EF145674866C}"/>
              </a:ext>
            </a:extLst>
          </p:cNvPr>
          <p:cNvSpPr>
            <a:spLocks noChangeAspect="1"/>
          </p:cNvSpPr>
          <p:nvPr userDrawn="1"/>
        </p:nvSpPr>
        <p:spPr>
          <a:xfrm>
            <a:off x="522817" y="1476927"/>
            <a:ext cx="403201" cy="39561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L-Shape 24">
            <a:extLst>
              <a:ext uri="{FF2B5EF4-FFF2-40B4-BE49-F238E27FC236}">
                <a16:creationId xmlns:a16="http://schemas.microsoft.com/office/drawing/2014/main" id="{70EF88E9-8CAC-422B-A9A6-D9FD1F17DAE2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5081769" y="1482001"/>
            <a:ext cx="410929" cy="403201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D439475-E625-4449-B42E-8F291D64A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5360" y="518474"/>
            <a:ext cx="4910394" cy="5759777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1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lang="en-US" sz="18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lang="en-US" sz="16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lang="en-US"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lang="en-US"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marL="0" lvl="0" indent="0" algn="ctr">
              <a:buNone/>
            </a:pPr>
            <a:r>
              <a:rPr lang="en-US" noProof="0"/>
              <a:t>Click to edit Master text styles</a:t>
            </a:r>
          </a:p>
          <a:p>
            <a:pPr marL="0" lvl="1" indent="0" algn="ctr">
              <a:buNone/>
            </a:pPr>
            <a:r>
              <a:rPr lang="en-US" noProof="0"/>
              <a:t>Second level</a:t>
            </a:r>
          </a:p>
          <a:p>
            <a:pPr marL="0" lvl="2" indent="0" algn="ctr">
              <a:buNone/>
            </a:pPr>
            <a:r>
              <a:rPr lang="en-US" noProof="0"/>
              <a:t>Third level</a:t>
            </a:r>
          </a:p>
          <a:p>
            <a:pPr marL="0" lvl="3" indent="0" algn="ctr">
              <a:buNone/>
            </a:pPr>
            <a:r>
              <a:rPr lang="en-US" noProof="0"/>
              <a:t>Fourth level</a:t>
            </a:r>
          </a:p>
          <a:p>
            <a:pPr marL="0" lvl="4" indent="0" algn="ctr">
              <a:buNone/>
            </a:pPr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60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, TItl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-1" y="376"/>
            <a:ext cx="6234898" cy="68576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430D42-50DC-4502-A3E8-251FE7F0809D}"/>
              </a:ext>
            </a:extLst>
          </p:cNvPr>
          <p:cNvSpPr/>
          <p:nvPr userDrawn="1"/>
        </p:nvSpPr>
        <p:spPr>
          <a:xfrm>
            <a:off x="507591" y="5289755"/>
            <a:ext cx="5270049" cy="1012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3"/>
              </a:solidFill>
            </a:endParaRPr>
          </a:p>
        </p:txBody>
      </p:sp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836AFDEB-3C72-49E0-9B45-DC9EFBA6587F}"/>
              </a:ext>
            </a:extLst>
          </p:cNvPr>
          <p:cNvSpPr/>
          <p:nvPr userDrawn="1"/>
        </p:nvSpPr>
        <p:spPr bwMode="white">
          <a:xfrm>
            <a:off x="507591" y="409286"/>
            <a:ext cx="5270049" cy="4732985"/>
          </a:xfrm>
          <a:prstGeom prst="snip2DiagRect">
            <a:avLst>
              <a:gd name="adj1" fmla="val 0"/>
              <a:gd name="adj2" fmla="val 10697"/>
            </a:avLst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30776" y="477366"/>
            <a:ext cx="4644000" cy="1341602"/>
          </a:xfrm>
        </p:spPr>
        <p:txBody>
          <a:bodyPr anchor="ctr" anchorCtr="0">
            <a:normAutofit/>
          </a:bodyPr>
          <a:lstStyle>
            <a:lvl1pPr algn="ctr"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0775" y="1966451"/>
            <a:ext cx="4644001" cy="4388615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7591" y="6453386"/>
            <a:ext cx="120457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77EF04-6424-4B70-94D1-FC932CBBDD9B}" type="datetimeFigureOut">
              <a:rPr lang="en-US" noProof="0" smtClean="0"/>
              <a:pPr/>
              <a:t>4/5/2024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0396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6234897" y="-376"/>
            <a:ext cx="144000" cy="68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L-Shape 11">
            <a:extLst>
              <a:ext uri="{FF2B5EF4-FFF2-40B4-BE49-F238E27FC236}">
                <a16:creationId xmlns:a16="http://schemas.microsoft.com/office/drawing/2014/main" id="{26A5AA85-E28D-4647-B000-742C83A8047D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6845770" y="372071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2"/>
              </a:solidFill>
            </a:endParaRPr>
          </a:p>
        </p:txBody>
      </p:sp>
      <p:sp>
        <p:nvSpPr>
          <p:cNvPr id="13" name="L-Shape 12">
            <a:extLst>
              <a:ext uri="{FF2B5EF4-FFF2-40B4-BE49-F238E27FC236}">
                <a16:creationId xmlns:a16="http://schemas.microsoft.com/office/drawing/2014/main" id="{C3CD9875-0A2E-4F4D-ACB7-87DD98EED9D0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11058438" y="5819525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2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BDA3A4D-2561-4EEB-8787-E1A6525657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6245" y="668595"/>
            <a:ext cx="4646651" cy="4198373"/>
          </a:xfrm>
          <a:prstGeom prst="snip2DiagRect">
            <a:avLst>
              <a:gd name="adj1" fmla="val 0"/>
              <a:gd name="adj2" fmla="val 10300"/>
            </a:avLst>
          </a:prstGeom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BB32A6B-92AA-4208-9120-FFC166CE75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0275" y="5352418"/>
            <a:ext cx="5148000" cy="900000"/>
          </a:xfrm>
          <a:solidFill>
            <a:schemeClr val="bg2"/>
          </a:solidFill>
          <a:effectLst>
            <a:innerShdw blurRad="114300">
              <a:prstClr val="black">
                <a:alpha val="34000"/>
              </a:prstClr>
            </a:innerShdw>
          </a:effectLst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1pPr>
            <a:lvl2pPr marL="530352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2pPr>
            <a:lvl3pPr marL="987552" indent="0" algn="ctr">
              <a:buFont typeface="Arial" panose="020B0604020202020204" pitchFamily="34" charset="0"/>
              <a:buNone/>
              <a:defRPr sz="1600">
                <a:solidFill>
                  <a:schemeClr val="accent3"/>
                </a:solidFill>
              </a:defRPr>
            </a:lvl3pPr>
            <a:lvl4pPr marL="1444752" indent="0" algn="ctr">
              <a:buFont typeface="Arial" panose="020B0604020202020204" pitchFamily="34" charset="0"/>
              <a:buNone/>
              <a:defRPr sz="1600">
                <a:solidFill>
                  <a:schemeClr val="accent3"/>
                </a:solidFill>
              </a:defRPr>
            </a:lvl4pPr>
            <a:lvl5pPr marL="1901952" indent="0" algn="ctr">
              <a:buFont typeface="Arial" panose="020B0604020202020204" pitchFamily="34" charset="0"/>
              <a:buNone/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" name="L-Shape 19">
            <a:extLst>
              <a:ext uri="{FF2B5EF4-FFF2-40B4-BE49-F238E27FC236}">
                <a16:creationId xmlns:a16="http://schemas.microsoft.com/office/drawing/2014/main" id="{CC096F9F-3AD4-4FC8-823F-DBD962E2E1C6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11021316" y="361496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2"/>
              </a:solidFill>
            </a:endParaRPr>
          </a:p>
        </p:txBody>
      </p:sp>
      <p:sp>
        <p:nvSpPr>
          <p:cNvPr id="21" name="L-Shape 20">
            <a:extLst>
              <a:ext uri="{FF2B5EF4-FFF2-40B4-BE49-F238E27FC236}">
                <a16:creationId xmlns:a16="http://schemas.microsoft.com/office/drawing/2014/main" id="{9CFFEAD0-9992-49A8-A068-3357E08CD7C0}"/>
              </a:ext>
            </a:extLst>
          </p:cNvPr>
          <p:cNvSpPr>
            <a:spLocks noChangeAspect="1"/>
          </p:cNvSpPr>
          <p:nvPr userDrawn="1"/>
        </p:nvSpPr>
        <p:spPr>
          <a:xfrm>
            <a:off x="6865431" y="5819524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2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470145D-417E-4648-AB08-0A7974A629E0}"/>
              </a:ext>
            </a:extLst>
          </p:cNvPr>
          <p:cNvCxnSpPr/>
          <p:nvPr userDrawn="1"/>
        </p:nvCxnSpPr>
        <p:spPr>
          <a:xfrm>
            <a:off x="7118556" y="1789472"/>
            <a:ext cx="428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821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Side bar">
            <a:extLst>
              <a:ext uri="{FF2B5EF4-FFF2-40B4-BE49-F238E27FC236}">
                <a16:creationId xmlns:a16="http://schemas.microsoft.com/office/drawing/2014/main" id="{FFA7AFEF-D97A-4A94-A884-7F95E91332B7}"/>
              </a:ext>
            </a:extLst>
          </p:cNvPr>
          <p:cNvSpPr/>
          <p:nvPr userDrawn="1"/>
        </p:nvSpPr>
        <p:spPr>
          <a:xfrm>
            <a:off x="622095" y="0"/>
            <a:ext cx="144000" cy="68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B77EF04-6424-4B70-94D1-FC932CBBDD9B}" type="datetimeFigureOut">
              <a:rPr lang="en-US" noProof="0" smtClean="0"/>
              <a:t>4/5/2024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144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630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2" r:id="rId3"/>
    <p:sldLayoutId id="2147483668" r:id="rId4"/>
    <p:sldLayoutId id="2147483674" r:id="rId5"/>
    <p:sldLayoutId id="2147483676" r:id="rId6"/>
    <p:sldLayoutId id="2147483678" r:id="rId7"/>
    <p:sldLayoutId id="2147483671" r:id="rId8"/>
    <p:sldLayoutId id="2147483669" r:id="rId9"/>
    <p:sldLayoutId id="2147483672" r:id="rId10"/>
    <p:sldLayoutId id="2147483675" r:id="rId11"/>
    <p:sldLayoutId id="2147483677" r:id="rId12"/>
    <p:sldLayoutId id="2147483663" r:id="rId13"/>
    <p:sldLayoutId id="2147483664" r:id="rId14"/>
    <p:sldLayoutId id="2147483665" r:id="rId15"/>
    <p:sldLayoutId id="2147483666" r:id="rId16"/>
    <p:sldLayoutId id="2147483673" r:id="rId17"/>
    <p:sldLayoutId id="2147483667" r:id="rId18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Arial" panose="020B0604020202020204" pitchFamily="34" charset="0"/>
        <a:buChar char="•"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873252" indent="-342900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defRPr sz="24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30452" indent="-342900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787652" indent="-342900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187702" indent="-285750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889FE-7B85-40C7-8441-909223A9B3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3719" y="1151796"/>
            <a:ext cx="8184562" cy="3007447"/>
          </a:xfrm>
        </p:spPr>
        <p:txBody>
          <a:bodyPr/>
          <a:lstStyle/>
          <a:p>
            <a:r>
              <a:rPr lang="en-US" sz="4400" b="1" dirty="0">
                <a:solidFill>
                  <a:schemeClr val="tx2"/>
                </a:solidFill>
              </a:rPr>
              <a:t>Incision Quality And Clinical Outcomes of Femtosecond Laser-assisted Arcuate Incisions Created During Cataract Surgery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7DC842-2DF4-46F3-AEC5-E38386DA6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7977" y="4953037"/>
            <a:ext cx="9504485" cy="1086237"/>
          </a:xfrm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/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Presented by: Dan B. Tran, MD </a:t>
            </a:r>
          </a:p>
        </p:txBody>
      </p:sp>
    </p:spTree>
    <p:extLst>
      <p:ext uri="{BB962C8B-B14F-4D97-AF65-F5344CB8AC3E}">
        <p14:creationId xmlns:p14="http://schemas.microsoft.com/office/powerpoint/2010/main" val="2461678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28594-E3E7-4921-BB26-C93A4252F5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925277"/>
            <a:ext cx="8361229" cy="3007447"/>
          </a:xfrm>
        </p:spPr>
        <p:txBody>
          <a:bodyPr/>
          <a:lstStyle/>
          <a:p>
            <a:r>
              <a:rPr lang="en-US" b="1" cap="none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82545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DF258-FBDF-4B27-9629-7EDE5A44E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600" b="1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6B044-A495-4FDE-B341-D8F787F3B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/>
              <a:t>High precision in the width, depth, and arc length of the femtosecond laser-created arcuate keratotomy (FSAK) incisions has improved the astigmatic outcomes following arcuate keratotomy.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Beveled incisions perpendicular to the coronal plane decrease the chances of regression and improve astigmatic stability.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Despite these advantages, the residual tissue bridges in FSAK incisions limit the refractive predictability of the procedure. </a:t>
            </a:r>
          </a:p>
          <a:p>
            <a:pPr>
              <a:spcAft>
                <a:spcPts val="600"/>
              </a:spcAft>
            </a:pPr>
            <a:r>
              <a:rPr lang="en-US" sz="2000" dirty="0" err="1"/>
              <a:t>Lensar’s</a:t>
            </a:r>
            <a:r>
              <a:rPr lang="en-US" sz="2000" dirty="0"/>
              <a:t> ALLY femtosecond laser is a dual-pulse-width laser that uses a pulse width of 1500 fs to fragment the lens and 320 fs to cut the cornea. </a:t>
            </a:r>
          </a:p>
          <a:p>
            <a:pPr lvl="1">
              <a:spcBef>
                <a:spcPts val="1000"/>
              </a:spcBef>
              <a:spcAft>
                <a:spcPts val="600"/>
              </a:spcAft>
            </a:pPr>
            <a:r>
              <a:rPr lang="en-US" sz="2000" i="0" dirty="0"/>
              <a:t>This optimizes cutting efficiency based on the tissue being targeted, decreasing the incidence of residual tissue bridges in corneal incisions.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2466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3B9A3-E4C7-4E87-9EAE-EBDC28D24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10723" y="1142561"/>
            <a:ext cx="4858460" cy="4572879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000" dirty="0"/>
              <a:t>To evaluate the ease of opening and effectiveness of arcuate incisions (AI) created with dual pulse width femtosecond laser (ALLY Adaptive Cataract Treatment System, </a:t>
            </a:r>
            <a:r>
              <a:rPr lang="en-US" sz="2000" dirty="0" err="1"/>
              <a:t>Lensar</a:t>
            </a:r>
            <a:r>
              <a:rPr lang="en-US" sz="2000" dirty="0"/>
              <a:t>) for the correction of preexisting corneal astigmatism in patients undergoing femtosecond laser-assisted cataract surgery.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4376D4A-1D52-6247-88F4-CBAFE0371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616" y="2714932"/>
            <a:ext cx="3377682" cy="1428136"/>
          </a:xfrm>
        </p:spPr>
        <p:txBody>
          <a:bodyPr/>
          <a:lstStyle/>
          <a:p>
            <a:r>
              <a:rPr lang="en-US" sz="3600" b="1" dirty="0"/>
              <a:t>Purpose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28442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CBF0BBC-B2E2-5B7B-1953-A340422C8644}"/>
              </a:ext>
            </a:extLst>
          </p:cNvPr>
          <p:cNvGrpSpPr/>
          <p:nvPr/>
        </p:nvGrpSpPr>
        <p:grpSpPr>
          <a:xfrm>
            <a:off x="1732667" y="1523310"/>
            <a:ext cx="9362504" cy="4821507"/>
            <a:chOff x="1405503" y="1411342"/>
            <a:chExt cx="9362504" cy="482150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BF73785-A3A9-1494-CEFF-9652279BE999}"/>
                </a:ext>
              </a:extLst>
            </p:cNvPr>
            <p:cNvSpPr/>
            <p:nvPr/>
          </p:nvSpPr>
          <p:spPr>
            <a:xfrm>
              <a:off x="1405503" y="2130489"/>
              <a:ext cx="3127248" cy="435429"/>
            </a:xfrm>
            <a:prstGeom prst="rect">
              <a:avLst/>
            </a:prstGeom>
            <a:ln w="28575"/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2000" b="1" kern="1200" dirty="0">
                  <a:solidFill>
                    <a:schemeClr val="tx2"/>
                  </a:solidFill>
                </a:rPr>
                <a:t>Study procedure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4C6561A-A364-6FCC-D118-58633F13C905}"/>
                </a:ext>
              </a:extLst>
            </p:cNvPr>
            <p:cNvSpPr/>
            <p:nvPr/>
          </p:nvSpPr>
          <p:spPr>
            <a:xfrm>
              <a:off x="1410083" y="1411342"/>
              <a:ext cx="9353174" cy="720213"/>
            </a:xfrm>
            <a:prstGeom prst="rect">
              <a:avLst/>
            </a:prstGeom>
            <a:ln w="28575">
              <a:solidFill>
                <a:srgbClr val="4696C7"/>
              </a:solidFill>
            </a:ln>
          </p:spPr>
          <p:style>
            <a:lnRef idx="0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/>
                <a:t>Study design: </a:t>
              </a:r>
              <a:r>
                <a:rPr lang="en-US" sz="2000" kern="1200" dirty="0"/>
                <a:t>Prospective study.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582C3F6-055C-5383-3B61-FF26EF61040C}"/>
                </a:ext>
              </a:extLst>
            </p:cNvPr>
            <p:cNvSpPr/>
            <p:nvPr/>
          </p:nvSpPr>
          <p:spPr>
            <a:xfrm>
              <a:off x="1410082" y="2556588"/>
              <a:ext cx="3122418" cy="3676261"/>
            </a:xfrm>
            <a:prstGeom prst="rect">
              <a:avLst/>
            </a:prstGeom>
            <a:ln w="28575"/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marL="0" lvl="0" indent="0" defTabSz="8890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kern="1200" dirty="0"/>
                <a:t>36 eyes of 31 patients underwent femtosecond laser-assisted arcuate incisions (AIs) during cataract surgery. </a:t>
              </a:r>
            </a:p>
            <a:p>
              <a:pPr marL="285750" lvl="0" indent="-285750" defTabSz="88900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kern="1200" dirty="0"/>
                <a:t>AIs were created with the dual-pulse femtosecond laser (ALLY) using a pulse width of 1500 fs to fragment the lens and 320 fs to cut the cornea. 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A75454C-660F-151D-5915-86EE8AC16B73}"/>
                </a:ext>
              </a:extLst>
            </p:cNvPr>
            <p:cNvSpPr/>
            <p:nvPr/>
          </p:nvSpPr>
          <p:spPr>
            <a:xfrm>
              <a:off x="4520881" y="2556588"/>
              <a:ext cx="3122418" cy="3676261"/>
            </a:xfrm>
            <a:prstGeom prst="rect">
              <a:avLst/>
            </a:prstGeom>
            <a:ln w="28575"/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marL="0" lvl="0" indent="0" defTabSz="8890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kern="1200" dirty="0"/>
                <a:t>Ease of opening of AIs was assessed at a scale of 1 to 5. </a:t>
              </a:r>
            </a:p>
            <a:p>
              <a:pPr marL="168275" lvl="0" indent="-168275" defTabSz="88900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kern="1200" dirty="0"/>
                <a:t>1 = unable to open AI (sharp keratome required).</a:t>
              </a:r>
            </a:p>
            <a:p>
              <a:pPr marL="168275" lvl="0" indent="-168275" defTabSz="88900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kern="1200" dirty="0"/>
                <a:t>2 = able to partially open AI, keratome required for completion.</a:t>
              </a:r>
            </a:p>
            <a:p>
              <a:pPr marL="168275" lvl="0" indent="-168275" defTabSz="88900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kern="1200" dirty="0"/>
                <a:t>3 = able to partially open AI, blunt instrument required for completion.</a:t>
              </a:r>
            </a:p>
            <a:p>
              <a:pPr marL="168275" lvl="0" indent="-168275" defTabSz="88900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kern="1200" dirty="0"/>
                <a:t>4 = AI easy to open with blunt instrument.</a:t>
              </a:r>
            </a:p>
            <a:p>
              <a:pPr marL="168275" lvl="0" indent="-168275" defTabSz="88900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kern="1200" dirty="0"/>
                <a:t>5 = AI fully open.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964395D-87F5-F6C2-AB30-E49DE75C1FA6}"/>
                </a:ext>
              </a:extLst>
            </p:cNvPr>
            <p:cNvSpPr/>
            <p:nvPr/>
          </p:nvSpPr>
          <p:spPr>
            <a:xfrm>
              <a:off x="7645589" y="2556588"/>
              <a:ext cx="3122418" cy="3676261"/>
            </a:xfrm>
            <a:prstGeom prst="rect">
              <a:avLst/>
            </a:prstGeom>
            <a:ln w="28575"/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marL="0" lvl="0" indent="0" defTabSz="8890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kern="1200" dirty="0"/>
                <a:t>Mean score and frequency distribution of ease of opening of AIs</a:t>
              </a:r>
              <a:endParaRPr lang="en-US" kern="1200" dirty="0">
                <a:highlight>
                  <a:srgbClr val="FFFF00"/>
                </a:highlight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4AA8D1B-4BF0-3FF6-DFAE-31B646564A89}"/>
                </a:ext>
              </a:extLst>
            </p:cNvPr>
            <p:cNvSpPr/>
            <p:nvPr/>
          </p:nvSpPr>
          <p:spPr>
            <a:xfrm>
              <a:off x="4521053" y="2130489"/>
              <a:ext cx="3127248" cy="435429"/>
            </a:xfrm>
            <a:prstGeom prst="rect">
              <a:avLst/>
            </a:prstGeom>
            <a:ln w="28575"/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2000" b="1" kern="1200" dirty="0">
                  <a:solidFill>
                    <a:schemeClr val="tx2"/>
                  </a:solidFill>
                </a:rPr>
                <a:t>Scale used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3731EED-108D-40EE-5BBF-C35B7880FFCB}"/>
                </a:ext>
              </a:extLst>
            </p:cNvPr>
            <p:cNvSpPr/>
            <p:nvPr/>
          </p:nvSpPr>
          <p:spPr>
            <a:xfrm>
              <a:off x="7633968" y="2130488"/>
              <a:ext cx="3129288" cy="435429"/>
            </a:xfrm>
            <a:prstGeom prst="rect">
              <a:avLst/>
            </a:prstGeom>
            <a:ln w="28575"/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2000" b="1" kern="1200" dirty="0">
                  <a:solidFill>
                    <a:schemeClr val="tx2"/>
                  </a:solidFill>
                </a:rPr>
                <a:t>Outcome measures</a:t>
              </a:r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D3249ECC-C1DE-D9C7-15DD-A76A70BCFDCB}"/>
              </a:ext>
            </a:extLst>
          </p:cNvPr>
          <p:cNvSpPr txBox="1">
            <a:spLocks/>
          </p:cNvSpPr>
          <p:nvPr/>
        </p:nvSpPr>
        <p:spPr>
          <a:xfrm>
            <a:off x="1368556" y="384689"/>
            <a:ext cx="10090727" cy="72021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/>
              <a:t>Methods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67578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A726C-DF4C-5183-F9CB-6205589BF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C1EB044-DDF4-24A0-D341-9380A1563451}"/>
              </a:ext>
            </a:extLst>
          </p:cNvPr>
          <p:cNvSpPr txBox="1">
            <a:spLocks/>
          </p:cNvSpPr>
          <p:nvPr/>
        </p:nvSpPr>
        <p:spPr>
          <a:xfrm>
            <a:off x="1368556" y="384689"/>
            <a:ext cx="10090727" cy="72021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Arcuate Incision Stability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8D4756-A038-3466-4A07-C04BE55B21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0" b="82683"/>
          <a:stretch/>
        </p:blipFill>
        <p:spPr>
          <a:xfrm>
            <a:off x="914400" y="1104902"/>
            <a:ext cx="11572822" cy="1240404"/>
          </a:xfrm>
          <a:prstGeom prst="rect">
            <a:avLst/>
          </a:prstGeom>
        </p:spPr>
      </p:pic>
      <p:sp>
        <p:nvSpPr>
          <p:cNvPr id="11" name="Title 7">
            <a:extLst>
              <a:ext uri="{FF2B5EF4-FFF2-40B4-BE49-F238E27FC236}">
                <a16:creationId xmlns:a16="http://schemas.microsoft.com/office/drawing/2014/main" id="{3BDE85BD-6511-F31D-A4D9-E34A1F29F8BA}"/>
              </a:ext>
            </a:extLst>
          </p:cNvPr>
          <p:cNvSpPr txBox="1">
            <a:spLocks/>
          </p:cNvSpPr>
          <p:nvPr/>
        </p:nvSpPr>
        <p:spPr>
          <a:xfrm>
            <a:off x="1527237" y="3195506"/>
            <a:ext cx="9144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315"/>
              </a:spcBef>
            </a:pPr>
            <a:br>
              <a:rPr lang="en-US" sz="1600">
                <a:cs typeface="Verdana"/>
              </a:rPr>
            </a:br>
            <a:br>
              <a:rPr lang="en-US" sz="1600">
                <a:cs typeface="Verdana"/>
              </a:rPr>
            </a:br>
            <a:br>
              <a:rPr lang="en-US" sz="1600">
                <a:cs typeface="Verdana"/>
              </a:rPr>
            </a:br>
            <a:endParaRPr lang="en-US" sz="1600">
              <a:cs typeface="Verdana"/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946BD54A-F207-7D56-518D-F4CCE0B31C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46" t="17014" r="15946" b="30553"/>
          <a:stretch/>
        </p:blipFill>
        <p:spPr>
          <a:xfrm>
            <a:off x="6853881" y="2193537"/>
            <a:ext cx="4341340" cy="375568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A0BE060-FF7B-8773-9D34-F396D470C893}"/>
              </a:ext>
            </a:extLst>
          </p:cNvPr>
          <p:cNvSpPr txBox="1"/>
          <p:nvPr/>
        </p:nvSpPr>
        <p:spPr>
          <a:xfrm>
            <a:off x="853991" y="2355027"/>
            <a:ext cx="50000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comparative retrospective study looking at the long-term stability of astigmatism correction in eyes undergoing arcuate incisions performed parallel to the cornea with the </a:t>
            </a:r>
            <a:r>
              <a:rPr lang="en-US" dirty="0" err="1"/>
              <a:t>LenSx</a:t>
            </a:r>
            <a:r>
              <a:rPr lang="en-US" dirty="0"/>
              <a:t> laser and perpendicular to the cornea with the LENSAR laser.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ED7A78-0A58-5CB2-2858-08D567685260}"/>
              </a:ext>
            </a:extLst>
          </p:cNvPr>
          <p:cNvSpPr txBox="1"/>
          <p:nvPr/>
        </p:nvSpPr>
        <p:spPr>
          <a:xfrm>
            <a:off x="-305" y="6488666"/>
            <a:ext cx="9342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Weinstock RJ, Comparison of Regression of Femtosecond Laser Arcuate Incisions for Astigmatism Correction at the Time of Cataract Surgery. Paper presented at ASCRS Annual Meeting. Washington, D.C. April 2022.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9337DF-9B4A-EB75-46AF-E6329F09C175}"/>
              </a:ext>
            </a:extLst>
          </p:cNvPr>
          <p:cNvSpPr txBox="1"/>
          <p:nvPr/>
        </p:nvSpPr>
        <p:spPr>
          <a:xfrm>
            <a:off x="1476433" y="4126981"/>
            <a:ext cx="4532244" cy="2308324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>
            <a:solidFill>
              <a:srgbClr val="4472C4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Higher proportion of eyes in the LENSAR group showed no change in astigmatism from 2 weeks postop to 1 year, indicating stability of astigmatic outcomes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93% of eyes achieved ˂0.50D residual astigmatism in the LENSAR group as opposed to only 62% in the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LenSx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group</a:t>
            </a:r>
          </a:p>
        </p:txBody>
      </p:sp>
    </p:spTree>
    <p:extLst>
      <p:ext uri="{BB962C8B-B14F-4D97-AF65-F5344CB8AC3E}">
        <p14:creationId xmlns:p14="http://schemas.microsoft.com/office/powerpoint/2010/main" val="118287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59773-23B3-9B1C-8790-291521D27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6AF2A4F3-602F-9D2C-3160-CEDCD143508B}"/>
              </a:ext>
            </a:extLst>
          </p:cNvPr>
          <p:cNvSpPr txBox="1">
            <a:spLocks/>
          </p:cNvSpPr>
          <p:nvPr/>
        </p:nvSpPr>
        <p:spPr>
          <a:xfrm>
            <a:off x="1368556" y="384689"/>
            <a:ext cx="10090727" cy="72021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Astigmatism Management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CE8345FF-F912-798C-56AB-DA78CC2677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4" b="80697"/>
          <a:stretch/>
        </p:blipFill>
        <p:spPr>
          <a:xfrm>
            <a:off x="732717" y="1104902"/>
            <a:ext cx="12191980" cy="13235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C1454F3-650B-38A4-82E3-AE67D26744E5}"/>
              </a:ext>
            </a:extLst>
          </p:cNvPr>
          <p:cNvSpPr/>
          <p:nvPr/>
        </p:nvSpPr>
        <p:spPr>
          <a:xfrm>
            <a:off x="0" y="2291893"/>
            <a:ext cx="12192000" cy="1240404"/>
          </a:xfrm>
          <a:prstGeom prst="rect">
            <a:avLst/>
          </a:prstGeom>
          <a:gradFill flip="none" rotWithShape="1">
            <a:gsLst>
              <a:gs pos="0">
                <a:srgbClr val="4472C4">
                  <a:lumMod val="5000"/>
                  <a:lumOff val="95000"/>
                  <a:alpha val="0"/>
                </a:srgbClr>
              </a:gs>
              <a:gs pos="57000">
                <a:srgbClr val="70AD47">
                  <a:lumMod val="20000"/>
                  <a:lumOff val="80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5D0AFDE6-32CC-D353-EA9C-4D2C2D4C6822}"/>
              </a:ext>
            </a:extLst>
          </p:cNvPr>
          <p:cNvSpPr txBox="1">
            <a:spLocks/>
          </p:cNvSpPr>
          <p:nvPr/>
        </p:nvSpPr>
        <p:spPr>
          <a:xfrm>
            <a:off x="1527237" y="3195506"/>
            <a:ext cx="9144000" cy="107721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315"/>
              </a:spcBef>
            </a:pPr>
            <a:br>
              <a:rPr lang="en-US" sz="1600">
                <a:cs typeface="Verdana"/>
              </a:rPr>
            </a:br>
            <a:br>
              <a:rPr lang="en-US" sz="1600">
                <a:cs typeface="Verdana"/>
              </a:rPr>
            </a:br>
            <a:br>
              <a:rPr lang="en-US" sz="1600">
                <a:cs typeface="Verdana"/>
              </a:rPr>
            </a:br>
            <a:endParaRPr lang="en-US" sz="1600">
              <a:cs typeface="Verdana"/>
            </a:endParaRP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AD02D50D-9DD3-C555-7448-5E13B0B54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285" y="6131593"/>
            <a:ext cx="2431904" cy="581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F2C1A9-56B9-BB8B-3EBD-5461ED88BFAF}"/>
              </a:ext>
            </a:extLst>
          </p:cNvPr>
          <p:cNvSpPr txBox="1"/>
          <p:nvPr/>
        </p:nvSpPr>
        <p:spPr>
          <a:xfrm>
            <a:off x="853991" y="2355027"/>
            <a:ext cx="5000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Calibri" panose="020F0502020204030204"/>
              </a:rPr>
              <a:t>An evaluation of the effectiveness of LENSAR’s Streamline-guided beveled arcuate incisions during femtosecond laser assisted cataract surgery on postoperative visual outcomes.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84EB41-BD3C-CCC0-4669-04C1320F241F}"/>
              </a:ext>
            </a:extLst>
          </p:cNvPr>
          <p:cNvSpPr txBox="1"/>
          <p:nvPr/>
        </p:nvSpPr>
        <p:spPr>
          <a:xfrm>
            <a:off x="1476433" y="3949558"/>
            <a:ext cx="4532244" cy="1477328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>
            <a:solidFill>
              <a:srgbClr val="4472C4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81% of eyes achieved residual astigmatism of ≤0.50D at 3 months postop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97.6% of eyes achieved UDVA of 20/30 or better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5A149C1-26EE-CB2E-F3EB-2FF6FA8A0F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6" t="19519" r="17186" b="21511"/>
          <a:stretch/>
        </p:blipFill>
        <p:spPr>
          <a:xfrm>
            <a:off x="6829272" y="1976857"/>
            <a:ext cx="4792968" cy="40434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6D993C-CE59-773F-C642-B597D54C30B1}"/>
              </a:ext>
            </a:extLst>
          </p:cNvPr>
          <p:cNvSpPr txBox="1"/>
          <p:nvPr/>
        </p:nvSpPr>
        <p:spPr>
          <a:xfrm>
            <a:off x="-305" y="6488666"/>
            <a:ext cx="9342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900">
                <a:solidFill>
                  <a:prstClr val="black"/>
                </a:solidFill>
                <a:latin typeface="Calibri" panose="020F0502020204030204"/>
              </a:rPr>
              <a:t>Zhu D, Astigmatism Management with Femtosecond Laser Assisted Arcuate Keratotomy during Cataract Surgery for Improved Visual Outcomes.  Paper presented at ASCRS Annual Meeting. Washington, D.C. April 2022.</a:t>
            </a:r>
          </a:p>
        </p:txBody>
      </p:sp>
    </p:spTree>
    <p:extLst>
      <p:ext uri="{BB962C8B-B14F-4D97-AF65-F5344CB8AC3E}">
        <p14:creationId xmlns:p14="http://schemas.microsoft.com/office/powerpoint/2010/main" val="3587165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DF258-FBDF-4B27-9629-7EDE5A44E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l"/>
            <a:r>
              <a:rPr lang="en-US" sz="3600" b="1" dirty="0"/>
              <a:t>Results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B18698C-1505-3633-5B05-77D86992B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168275" lvl="0" indent="-168275" defTabSz="8890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The mean score for the ease of opening of arcuate incisions was 4.33 ± 0.61 when assessed on a scale of 1 to 5, indicating that the incisions were either fully open or were </a:t>
            </a:r>
            <a:r>
              <a:rPr lang="en-US" sz="2000" kern="1200" dirty="0"/>
              <a:t>easily opened using a blunt instrument.</a:t>
            </a:r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3D893BA-2E89-446A-A8E6-C0DC2AF5EC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8691859"/>
              </p:ext>
            </p:extLst>
          </p:nvPr>
        </p:nvGraphicFramePr>
        <p:xfrm>
          <a:off x="5897880" y="1371600"/>
          <a:ext cx="5486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6809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DF258-FBDF-4B27-9629-7EDE5A44E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l"/>
            <a:r>
              <a:rPr lang="en-US" sz="3600" b="1" dirty="0"/>
              <a:t>Results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B18698C-1505-3633-5B05-77D86992B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/>
              <a:t>The surgeon was able to open 92.6% of the arcuate incisions either without using any instrument or with minimal touch of a blunt instrument. </a:t>
            </a:r>
          </a:p>
          <a:p>
            <a:endParaRPr lang="en-US" sz="20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F25BEB1-75EE-49FC-B1E6-6B3A931B22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5375861"/>
              </p:ext>
            </p:extLst>
          </p:nvPr>
        </p:nvGraphicFramePr>
        <p:xfrm>
          <a:off x="5897880" y="1371600"/>
          <a:ext cx="5486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987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DF258-FBDF-4B27-9629-7EDE5A44E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951" y="2714932"/>
            <a:ext cx="3588487" cy="1428136"/>
          </a:xfrm>
        </p:spPr>
        <p:txBody>
          <a:bodyPr anchor="ctr"/>
          <a:lstStyle/>
          <a:p>
            <a:r>
              <a:rPr lang="en-US" sz="3600" b="1" dirty="0">
                <a:solidFill>
                  <a:schemeClr val="bg1"/>
                </a:solidFill>
              </a:rPr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6B044-A495-4FDE-B341-D8F787F3B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25735" y="699356"/>
            <a:ext cx="6046926" cy="5459287"/>
          </a:xfrm>
        </p:spPr>
        <p:txBody>
          <a:bodyPr anchor="ctr"/>
          <a:lstStyle/>
          <a:p>
            <a:pPr>
              <a:spcBef>
                <a:spcPts val="400"/>
              </a:spcBef>
            </a:pPr>
            <a:r>
              <a:rPr lang="en-US" sz="2000" dirty="0"/>
              <a:t>In the present study, the AKs created with ALLY dual-pulse femtosecond laser were easy to open. </a:t>
            </a:r>
          </a:p>
          <a:p>
            <a:pPr>
              <a:spcBef>
                <a:spcPts val="400"/>
              </a:spcBef>
            </a:pPr>
            <a:r>
              <a:rPr lang="en-US" sz="2000" dirty="0"/>
              <a:t>Almost 93% of the incisions opened easily without the use of any instrument or with minimal touch of a blunt instrument. </a:t>
            </a:r>
          </a:p>
          <a:p>
            <a:pPr>
              <a:spcBef>
                <a:spcPts val="400"/>
              </a:spcBef>
            </a:pPr>
            <a:r>
              <a:rPr lang="en-US" sz="2000" dirty="0"/>
              <a:t>FSAK performed with LENSAR laser has been reported to yield excellent astigmatic outcomes.</a:t>
            </a:r>
            <a:r>
              <a:rPr lang="en-US" sz="2000" baseline="30000" dirty="0"/>
              <a:t>1</a:t>
            </a:r>
            <a:r>
              <a:rPr lang="en-US" sz="2000" dirty="0"/>
              <a:t> </a:t>
            </a:r>
          </a:p>
          <a:p>
            <a:pPr>
              <a:spcBef>
                <a:spcPts val="400"/>
              </a:spcBef>
            </a:pPr>
            <a:r>
              <a:rPr lang="en-US" sz="2000" dirty="0"/>
              <a:t>With ALLY dual pulse laser, using a 320 fs laser beam for corneal cutting minimizes the issue of residual tissue bridges, allowing surgeons to open FSAK incisions easily.</a:t>
            </a:r>
          </a:p>
          <a:p>
            <a:pPr>
              <a:spcBef>
                <a:spcPts val="400"/>
              </a:spcBef>
            </a:pPr>
            <a:r>
              <a:rPr lang="en-US" sz="2000" dirty="0"/>
              <a:t>This allows the surgeons to incorporate FSAK into their routine clinical practice and address preexisting corneal astigmatism with precision.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F1CF1A-D44D-C92B-7B5F-AB34DB109622}"/>
              </a:ext>
            </a:extLst>
          </p:cNvPr>
          <p:cNvSpPr txBox="1"/>
          <p:nvPr/>
        </p:nvSpPr>
        <p:spPr>
          <a:xfrm>
            <a:off x="8941833" y="6497022"/>
            <a:ext cx="3262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1. </a:t>
            </a:r>
            <a:r>
              <a:rPr lang="en-US" sz="1200" dirty="0" err="1"/>
              <a:t>Visco</a:t>
            </a:r>
            <a:r>
              <a:rPr lang="en-US" sz="1200" dirty="0"/>
              <a:t> et al., </a:t>
            </a:r>
            <a:r>
              <a:rPr lang="en-US" sz="1200" i="1" dirty="0"/>
              <a:t>J Cataract Refract Surg </a:t>
            </a:r>
            <a:r>
              <a:rPr lang="en-US" sz="1200" dirty="0"/>
              <a:t>2019.</a:t>
            </a:r>
          </a:p>
        </p:txBody>
      </p:sp>
    </p:spTree>
    <p:extLst>
      <p:ext uri="{BB962C8B-B14F-4D97-AF65-F5344CB8AC3E}">
        <p14:creationId xmlns:p14="http://schemas.microsoft.com/office/powerpoint/2010/main" val="3211316217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22874644_win32_fixed" id="{558D5976-FB30-4A95-BB80-CA116B0EB176}" vid="{E687FBBE-46FC-480B-AF08-1C12C660A1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FDCD113CB369419EE0DEA63EBB3069" ma:contentTypeVersion="19" ma:contentTypeDescription="Create a new document." ma:contentTypeScope="" ma:versionID="63d0862d46478fd5244f7963e0e62011">
  <xsd:schema xmlns:xsd="http://www.w3.org/2001/XMLSchema" xmlns:xs="http://www.w3.org/2001/XMLSchema" xmlns:p="http://schemas.microsoft.com/office/2006/metadata/properties" xmlns:ns2="77a7f99c-c4ef-4d40-ae48-28aed121a464" xmlns:ns3="dc8c8a0f-9b40-4f25-a09d-f1de72985970" targetNamespace="http://schemas.microsoft.com/office/2006/metadata/properties" ma:root="true" ma:fieldsID="8972cf2c67a9ceb697ff7c0d5aada89e" ns2:_="" ns3:_="">
    <xsd:import namespace="77a7f99c-c4ef-4d40-ae48-28aed121a464"/>
    <xsd:import namespace="dc8c8a0f-9b40-4f25-a09d-f1de729859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Image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a7f99c-c4ef-4d40-ae48-28aed121a4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7d98afa-0924-497d-a441-a003c2b208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Images" ma:index="24" nillable="true" ma:displayName="Images" ma:format="Thumbnail" ma:internalName="Images">
      <xsd:simpleType>
        <xsd:restriction base="dms:Unknown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8c8a0f-9b40-4f25-a09d-f1de7298597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6e5e8fa-3bd8-4b7d-81f6-2bf9b0f04e9a}" ma:internalName="TaxCatchAll" ma:showField="CatchAllData" ma:web="dc8c8a0f-9b40-4f25-a09d-f1de729859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c8c8a0f-9b40-4f25-a09d-f1de72985970" xsi:nil="true"/>
    <MediaServiceKeyPoints xmlns="77a7f99c-c4ef-4d40-ae48-28aed121a464" xsi:nil="true"/>
    <lcf76f155ced4ddcb4097134ff3c332f xmlns="77a7f99c-c4ef-4d40-ae48-28aed121a464">
      <Terms xmlns="http://schemas.microsoft.com/office/infopath/2007/PartnerControls"/>
    </lcf76f155ced4ddcb4097134ff3c332f>
    <Images xmlns="77a7f99c-c4ef-4d40-ae48-28aed121a464" xsi:nil="true"/>
    <SharedWithUsers xmlns="dc8c8a0f-9b40-4f25-a09d-f1de72985970">
      <UserInfo>
        <DisplayName/>
        <AccountId xsi:nil="true"/>
        <AccountType/>
      </UserInfo>
    </SharedWithUsers>
    <MediaLengthInSeconds xmlns="77a7f99c-c4ef-4d40-ae48-28aed121a46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DD92C8-45CC-4602-8351-20FD5548D87A}"/>
</file>

<file path=customXml/itemProps2.xml><?xml version="1.0" encoding="utf-8"?>
<ds:datastoreItem xmlns:ds="http://schemas.openxmlformats.org/officeDocument/2006/customXml" ds:itemID="{63E2FB8F-FBDB-405A-A6AC-9CF7C859199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7FC2BBCC-A5B7-4DDE-8795-98160FD34D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Trading cards</Template>
  <TotalTime>614</TotalTime>
  <Words>744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Franklin Gothic Book</vt:lpstr>
      <vt:lpstr>Garamond</vt:lpstr>
      <vt:lpstr>Trebuchet MS</vt:lpstr>
      <vt:lpstr>Verdana</vt:lpstr>
      <vt:lpstr>Crop</vt:lpstr>
      <vt:lpstr>Incision Quality And Clinical Outcomes of Femtosecond Laser-assisted Arcuate Incisions Created During Cataract Surgery</vt:lpstr>
      <vt:lpstr>Introduction</vt:lpstr>
      <vt:lpstr>Purpose</vt:lpstr>
      <vt:lpstr>PowerPoint Presentation</vt:lpstr>
      <vt:lpstr>PowerPoint Presentation</vt:lpstr>
      <vt:lpstr>PowerPoint Presentation</vt:lpstr>
      <vt:lpstr>Results</vt:lpstr>
      <vt:lpstr>Results</vt:lpstr>
      <vt:lpstr>Discussion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Trading cards</dc:title>
  <dc:creator>Yashpreet IrisARC</dc:creator>
  <cp:lastModifiedBy>Melissa Warwick</cp:lastModifiedBy>
  <cp:revision>58</cp:revision>
  <dcterms:created xsi:type="dcterms:W3CDTF">2024-03-12T12:41:22Z</dcterms:created>
  <dcterms:modified xsi:type="dcterms:W3CDTF">2024-04-05T12:58:27Z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0x01010057FDCD113CB369419EE0DEA63EBB3069</vt:lpwstr>
  </property>
  <property fmtid="{D5CDD505-2E9C-101B-9397-08002B2CF9AE}" pid="3" name="Order">
    <vt:r8>2371900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MediaServiceImageTags">
    <vt:lpwstr/>
  </property>
</Properties>
</file>